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93" d="100"/>
          <a:sy n="93" d="100"/>
        </p:scale>
        <p:origin x="96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D4C07CE-5B29-4702-9D1C-D0C398AA13C3}"/>
              </a:ext>
            </a:extLst>
          </p:cNvPr>
          <p:cNvSpPr txBox="1"/>
          <p:nvPr userDrawn="1"/>
        </p:nvSpPr>
        <p:spPr>
          <a:xfrm>
            <a:off x="9955658" y="255629"/>
            <a:ext cx="20759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S2-2313083</a:t>
            </a:r>
            <a:endParaRPr lang="en-US" sz="11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9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WG2#160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Chicago, 13-17 November, </a:t>
            </a:r>
            <a:r>
              <a:rPr lang="en-GB" altLang="de-DE" sz="1200" baseline="0" dirty="0">
                <a:solidFill>
                  <a:schemeClr val="bg1"/>
                </a:solidFill>
              </a:rPr>
              <a:t>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083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122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55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D4C07CE-5B29-4702-9D1C-D0C398AA13C3}"/>
              </a:ext>
            </a:extLst>
          </p:cNvPr>
          <p:cNvSpPr txBox="1"/>
          <p:nvPr userDrawn="1"/>
        </p:nvSpPr>
        <p:spPr>
          <a:xfrm>
            <a:off x="9955658" y="255629"/>
            <a:ext cx="20759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2000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S2-2313083</a:t>
            </a:r>
            <a:endParaRPr lang="en-US" sz="11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0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WG2#160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Chicago, 13-17 November, </a:t>
            </a:r>
            <a:r>
              <a:rPr lang="en-GB" altLang="de-DE" sz="1200" baseline="0" dirty="0">
                <a:solidFill>
                  <a:schemeClr val="bg1"/>
                </a:solidFill>
              </a:rPr>
              <a:t>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80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50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862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64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096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023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242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529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182F4-8151-447C-915F-A9766A6780E7}" type="datetimeFigureOut">
              <a:rPr lang="en-US" smtClean="0"/>
              <a:t>06-Nov-23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ED977-B8D7-430C-993F-E4EDC153FD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311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1"/>
                </a:solidFill>
              </a:rPr>
              <a:t>Guidance on Rel-19 content discussion in SA2#160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</p:spTree>
    <p:extLst>
      <p:ext uri="{BB962C8B-B14F-4D97-AF65-F5344CB8AC3E}">
        <p14:creationId xmlns:p14="http://schemas.microsoft.com/office/powerpoint/2010/main" val="264212655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106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Guidance on Rel-19 content discussion in SA2#160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364974"/>
            <a:ext cx="10515600" cy="481198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“endorsed” items from SA2#159 should not need further technical discussion (but can have editorial updates)</a:t>
            </a:r>
          </a:p>
          <a:p>
            <a:r>
              <a:rPr lang="en-US" sz="2400" dirty="0" smtClean="0"/>
              <a:t>We will try to endorse or agree the “postponed” items from SA2#160</a:t>
            </a:r>
          </a:p>
          <a:p>
            <a:pPr lvl="1"/>
            <a:r>
              <a:rPr lang="en-US" sz="2000" dirty="0" smtClean="0"/>
              <a:t>Work Task descriptions should be technically correct</a:t>
            </a:r>
          </a:p>
          <a:p>
            <a:pPr lvl="1"/>
            <a:r>
              <a:rPr lang="en-US" sz="2000" dirty="0" smtClean="0"/>
              <a:t>Time Unit estimates should have consensus (but there may be cases where the numbers are conditional on external factors)</a:t>
            </a:r>
          </a:p>
          <a:p>
            <a:pPr lvl="1"/>
            <a:r>
              <a:rPr lang="en-US" sz="2000" dirty="0" smtClean="0"/>
              <a:t>Dependences between WT’s, and with other WG’s, should be fully described</a:t>
            </a:r>
          </a:p>
          <a:p>
            <a:pPr lvl="1"/>
            <a:r>
              <a:rPr lang="en-US" sz="2000" dirty="0" smtClean="0"/>
              <a:t>Any item endorsed or agreed needs to have at least 4 supporting companies</a:t>
            </a:r>
          </a:p>
          <a:p>
            <a:r>
              <a:rPr lang="en-US" sz="2400" dirty="0" smtClean="0"/>
              <a:t>Agreed items become SA2 input to SA#102, endorsed items will need to be submitted by the moderator</a:t>
            </a:r>
          </a:p>
          <a:p>
            <a:r>
              <a:rPr lang="en-US" sz="2400" dirty="0" smtClean="0"/>
              <a:t>Study items already approved in SA#101 will be part of the Rel-19 content discussion in SA#102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27175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106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Current status (after SA2#159)</a:t>
            </a:r>
            <a:endParaRPr lang="en-US" sz="3600" dirty="0"/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2666148"/>
              </p:ext>
            </p:extLst>
          </p:nvPr>
        </p:nvGraphicFramePr>
        <p:xfrm>
          <a:off x="1035325" y="1166192"/>
          <a:ext cx="5246206" cy="52213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04648"/>
                <a:gridCol w="1044976"/>
                <a:gridCol w="1023650"/>
                <a:gridCol w="1172932"/>
              </a:tblGrid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 dirty="0">
                          <a:effectLst/>
                        </a:rPr>
                        <a:t>Status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>
                          <a:effectLst/>
                        </a:rPr>
                        <a:t>Study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 dirty="0">
                          <a:effectLst/>
                        </a:rPr>
                        <a:t>Normative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FS_5GSAT_ARCH_Ph3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Approved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5.5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FS_NG_RTC_Ph2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Approved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5.5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FS_XRM 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Approved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7.5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6.5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</a:rPr>
                        <a:t>FS_EnergySys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Approved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6.5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6.5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FS_MPS4msg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Approved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FS_VMR_Ph2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Endorsed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FS_5G_ProSe_Ph3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Endorsed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FS_SLTS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Postponed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 err="1">
                          <a:effectLst/>
                        </a:rPr>
                        <a:t>FS_eTRS_URLLC_LAN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Postponed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8.25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FS_eUUI5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Postponed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FS_eEDGE_5GC_ph3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Postponed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3.75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FS_UAS_Ph3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Postponed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5.5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FS_ISAC_ARC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Postponed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9.5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?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FS_UPEAS_Ph2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Postponed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2.25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2.25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FS_5G_Femto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Postponed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RVAS_ARCH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Postponed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?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FS_INSS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Postponed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FS_ETM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Postponed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1.5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FS_MASSS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Postponed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7.25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6.75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FS_AmbientIoT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Postponed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?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FS_AIML_CN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Postponed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>
                          <a:effectLst/>
                        </a:rPr>
                        <a:t>7.5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u="none" strike="noStrike" dirty="0">
                          <a:effectLst/>
                        </a:rPr>
                        <a:t>7.5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>
                          <a:effectLst/>
                        </a:rPr>
                        <a:t>Total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>
                          <a:effectLst/>
                        </a:rPr>
                        <a:t>194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>
                          <a:effectLst/>
                        </a:rPr>
                        <a:t>111.75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 dirty="0">
                          <a:effectLst/>
                        </a:rPr>
                        <a:t>82.25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  <a:tr h="2175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>
                          <a:effectLst/>
                        </a:rPr>
                        <a:t>Average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>
                          <a:effectLst/>
                        </a:rPr>
                        <a:t>9.238095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>
                          <a:effectLst/>
                        </a:rPr>
                        <a:t>5.321429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 dirty="0">
                          <a:effectLst/>
                        </a:rPr>
                        <a:t>3.9166667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57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5666</TotalTime>
  <Words>241</Words>
  <Application>Microsoft Office PowerPoint</Application>
  <PresentationFormat>Widescreen</PresentationFormat>
  <Paragraphs>109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SimSun</vt:lpstr>
      <vt:lpstr>Arial</vt:lpstr>
      <vt:lpstr>Calibri</vt:lpstr>
      <vt:lpstr>Calibri Light</vt:lpstr>
      <vt:lpstr>Times New Roman</vt:lpstr>
      <vt:lpstr>Office Theme</vt:lpstr>
      <vt:lpstr>Guidance on Rel-19 content discussion in SA2#160</vt:lpstr>
      <vt:lpstr>Guidance on Rel-19 content discussion in SA2#160</vt:lpstr>
      <vt:lpstr>Current status (after SA2#159)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Guidance on Rel-19 content discussion in SA2#160</dc:title>
  <dc:creator>Andy Bennett</dc:creator>
  <cp:lastModifiedBy>Andy Bennett</cp:lastModifiedBy>
  <cp:revision>9</cp:revision>
  <dcterms:created xsi:type="dcterms:W3CDTF">2023-11-06T11:10:07Z</dcterms:created>
  <dcterms:modified xsi:type="dcterms:W3CDTF">2023-11-10T09:36:34Z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